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3"/>
  </p:notesMasterIdLst>
  <p:sldIdLst>
    <p:sldId id="257" r:id="rId2"/>
    <p:sldId id="1586" r:id="rId3"/>
    <p:sldId id="1588" r:id="rId4"/>
    <p:sldId id="259" r:id="rId5"/>
    <p:sldId id="1584" r:id="rId6"/>
    <p:sldId id="1583" r:id="rId7"/>
    <p:sldId id="1585" r:id="rId8"/>
    <p:sldId id="1594" r:id="rId9"/>
    <p:sldId id="1591" r:id="rId10"/>
    <p:sldId id="1592" r:id="rId11"/>
    <p:sldId id="159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3F8"/>
    <a:srgbClr val="EE8640"/>
    <a:srgbClr val="EC752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1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D020B-EAE8-49C2-AB61-F1F09E4C80B8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95F1A-9F0E-4808-8CD8-F2D858B33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5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108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933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852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7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2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0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2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0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9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210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어두운, 옥외설치물, 밤, 밤하늘이(가) 표시된 사진&#10;&#10;자동 생성된 설명">
            <a:extLst>
              <a:ext uri="{FF2B5EF4-FFF2-40B4-BE49-F238E27FC236}">
                <a16:creationId xmlns:a16="http://schemas.microsoft.com/office/drawing/2014/main" id="{859E74F9-C708-4A12-978F-53E69773F8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77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2826-FA7E-4A0B-9E8C-475D6CC915A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61901-64E8-40A5-9F4D-28D44B4CC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18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37EA515-BD31-4B42-AC40-78ED1D18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1E9CC31-2EA2-46CA-8391-80B819DB789C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CF439F5D-122F-4126-8400-BDEF49C7C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839" y="2938109"/>
            <a:ext cx="6718320" cy="611502"/>
          </a:xfrm>
        </p:spPr>
        <p:txBody>
          <a:bodyPr>
            <a:normAutofit fontScale="90000"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Movie Space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10" name="부제목 5">
            <a:extLst>
              <a:ext uri="{FF2B5EF4-FFF2-40B4-BE49-F238E27FC236}">
                <a16:creationId xmlns:a16="http://schemas.microsoft.com/office/drawing/2014/main" id="{9FFCAD8A-05DF-4920-8C37-8A4E7285A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3021" y="4145955"/>
            <a:ext cx="2541789" cy="358969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영화가 있는 공간</a:t>
            </a:r>
          </a:p>
        </p:txBody>
      </p:sp>
      <p:sp>
        <p:nvSpPr>
          <p:cNvPr id="11" name="부제목 5">
            <a:extLst>
              <a:ext uri="{FF2B5EF4-FFF2-40B4-BE49-F238E27FC236}">
                <a16:creationId xmlns:a16="http://schemas.microsoft.com/office/drawing/2014/main" id="{13CFB1B5-6A4D-4E40-88E2-35BEE29B2150}"/>
              </a:ext>
            </a:extLst>
          </p:cNvPr>
          <p:cNvSpPr txBox="1">
            <a:spLocks/>
          </p:cNvSpPr>
          <p:nvPr/>
        </p:nvSpPr>
        <p:spPr>
          <a:xfrm>
            <a:off x="8552950" y="5387412"/>
            <a:ext cx="2541789" cy="3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김혜인</a:t>
            </a:r>
            <a:r>
              <a:rPr lang="en-US" altLang="ko-KR" sz="2000" b="1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,  </a:t>
            </a:r>
            <a:r>
              <a:rPr lang="ko-KR" altLang="en-US" sz="2000" b="1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</a:rPr>
              <a:t>안기훈</a:t>
            </a:r>
          </a:p>
        </p:txBody>
      </p:sp>
    </p:spTree>
    <p:extLst>
      <p:ext uri="{BB962C8B-B14F-4D97-AF65-F5344CB8AC3E}">
        <p14:creationId xmlns:p14="http://schemas.microsoft.com/office/powerpoint/2010/main" val="333356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37EA515-BD31-4B42-AC40-78ED1D18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1E9CC31-2EA2-46CA-8391-80B819DB789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210528_5기_서울_3반_관통PJT영상_김혜인_안기훈">
            <a:hlinkClick r:id="" action="ppaction://media"/>
            <a:extLst>
              <a:ext uri="{FF2B5EF4-FFF2-40B4-BE49-F238E27FC236}">
                <a16:creationId xmlns:a16="http://schemas.microsoft.com/office/drawing/2014/main" id="{833B8D74-DCA1-445D-893A-E2B00665C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6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37EA515-BD31-4B42-AC40-78ED1D18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1E9CC31-2EA2-46CA-8391-80B819DB789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CF439F5D-122F-4126-8400-BDEF49C7C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840" y="3123249"/>
            <a:ext cx="6718320" cy="611502"/>
          </a:xfrm>
        </p:spPr>
        <p:txBody>
          <a:bodyPr>
            <a:normAutofit fontScale="90000"/>
          </a:bodyPr>
          <a:lstStyle/>
          <a:p>
            <a:r>
              <a:rPr lang="ko-KR" altLang="en-US" sz="6600" dirty="0">
                <a:solidFill>
                  <a:schemeClr val="bg1"/>
                </a:solidFill>
              </a:rPr>
              <a:t>감 사 합 </a:t>
            </a:r>
            <a:r>
              <a:rPr lang="ko-KR" altLang="en-US" sz="6600" dirty="0" err="1">
                <a:solidFill>
                  <a:schemeClr val="bg1"/>
                </a:solidFill>
              </a:rPr>
              <a:t>니</a:t>
            </a:r>
            <a:r>
              <a:rPr lang="ko-KR" altLang="en-US" sz="6600" dirty="0">
                <a:solidFill>
                  <a:schemeClr val="bg1"/>
                </a:solidFill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359040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03C5FC-D090-4312-A3A9-54EFEE23EF47}"/>
              </a:ext>
            </a:extLst>
          </p:cNvPr>
          <p:cNvSpPr txBox="1"/>
          <p:nvPr/>
        </p:nvSpPr>
        <p:spPr>
          <a:xfrm>
            <a:off x="417510" y="281246"/>
            <a:ext cx="4611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역할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26686-E119-4514-AAC5-3AD2E5AE55A2}"/>
              </a:ext>
            </a:extLst>
          </p:cNvPr>
          <p:cNvSpPr txBox="1"/>
          <p:nvPr/>
        </p:nvSpPr>
        <p:spPr>
          <a:xfrm>
            <a:off x="669869" y="850632"/>
            <a:ext cx="320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업무 </a:t>
            </a:r>
            <a:r>
              <a:rPr lang="ko-KR" altLang="en-US" sz="2000" b="1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분담표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5CEE9-84F7-44AE-8480-57E62682D953}"/>
              </a:ext>
            </a:extLst>
          </p:cNvPr>
          <p:cNvSpPr txBox="1"/>
          <p:nvPr/>
        </p:nvSpPr>
        <p:spPr>
          <a:xfrm>
            <a:off x="7825774" y="1189090"/>
            <a:ext cx="1338776" cy="430887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안기훈</a:t>
            </a:r>
            <a:endParaRPr lang="en-US" sz="2200" dirty="0">
              <a:solidFill>
                <a:schemeClr val="tx2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96B4099-5B8D-4A02-92DE-97DA2DF2C142}"/>
              </a:ext>
            </a:extLst>
          </p:cNvPr>
          <p:cNvSpPr txBox="1">
            <a:spLocks/>
          </p:cNvSpPr>
          <p:nvPr/>
        </p:nvSpPr>
        <p:spPr>
          <a:xfrm>
            <a:off x="2328901" y="1943048"/>
            <a:ext cx="3365491" cy="37123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 dirty="0">
                <a:solidFill>
                  <a:schemeClr val="bg1"/>
                </a:solidFill>
                <a:latin typeface="Aharoni" panose="02010803020104030203" pitchFamily="2" charset="-79"/>
                <a:ea typeface="NanumSquare Light" panose="020B0600000101010101" pitchFamily="34" charset="-127"/>
                <a:cs typeface="Aharoni" panose="02010803020104030203" pitchFamily="2" charset="-79"/>
              </a:rPr>
              <a:t>BACK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모델 설계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movies, accounts, community</a:t>
            </a:r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구현</a:t>
            </a:r>
          </a:p>
          <a:p>
            <a:r>
              <a:rPr lang="ko-KR" altLang="en-US" sz="1500" dirty="0" err="1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팔로우</a:t>
            </a:r>
            <a:r>
              <a:rPr lang="en-US" altLang="ko-KR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팔로잉</a:t>
            </a:r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기능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movie </a:t>
            </a:r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좋아요 기능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유저가 좋아하는 장르 추가</a:t>
            </a:r>
            <a:r>
              <a:rPr lang="en-US" altLang="ko-KR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</a:t>
            </a:r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삭제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추천 서버 구현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Aharoni" panose="02010803020104030203" pitchFamily="2" charset="-79"/>
                <a:ea typeface="NanumSquare Light" panose="020B0600000101010101" pitchFamily="34" charset="-127"/>
                <a:cs typeface="Aharoni" panose="02010803020104030203" pitchFamily="2" charset="-79"/>
              </a:rPr>
              <a:t>FRONT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영화 상세 정보 페이지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영화 추천 페이지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EB9EB77-975E-4A82-A0CE-F93595DA4363}"/>
              </a:ext>
            </a:extLst>
          </p:cNvPr>
          <p:cNvSpPr txBox="1">
            <a:spLocks/>
          </p:cNvSpPr>
          <p:nvPr/>
        </p:nvSpPr>
        <p:spPr>
          <a:xfrm>
            <a:off x="6812162" y="1943047"/>
            <a:ext cx="3366000" cy="403546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 dirty="0">
                <a:solidFill>
                  <a:schemeClr val="bg1"/>
                </a:solidFill>
                <a:latin typeface="Aharoni" panose="02010803020104030203" pitchFamily="2" charset="-79"/>
                <a:ea typeface="NanumSquare Light" panose="020B0600000101010101" pitchFamily="34" charset="-127"/>
                <a:cs typeface="Aharoni" panose="02010803020104030203" pitchFamily="2" charset="-79"/>
              </a:rPr>
              <a:t>FRONT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기본</a:t>
            </a:r>
            <a:r>
              <a:rPr lang="en-US" altLang="ko-KR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화면 구성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프로필 페이지 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커뮤니티</a:t>
            </a:r>
            <a:r>
              <a:rPr lang="en-US" altLang="ko-KR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(</a:t>
            </a:r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게시물</a:t>
            </a:r>
            <a:r>
              <a:rPr lang="en-US" altLang="ko-KR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댓글</a:t>
            </a:r>
            <a:r>
              <a:rPr lang="en-US" altLang="ko-KR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)</a:t>
            </a:r>
            <a:endParaRPr lang="en-US" altLang="ko-KR" sz="1500" b="1" dirty="0">
              <a:solidFill>
                <a:schemeClr val="bg1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Aharoni" panose="02010803020104030203" pitchFamily="2" charset="-79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유저 관리 기능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Aharoni" panose="02010803020104030203" pitchFamily="2" charset="-79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영화 검색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Aharoni" panose="02010803020104030203" pitchFamily="2" charset="-79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50" charset="-127"/>
                <a:ea typeface="NanumSquare Light" panose="020B0600000101010101" pitchFamily="50" charset="-127"/>
                <a:cs typeface="Aharoni" panose="02010803020104030203" pitchFamily="2" charset="-79"/>
              </a:rPr>
              <a:t>날씨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Aharoni" panose="02010803020104030203" pitchFamily="2" charset="-79"/>
            </a:endParaRPr>
          </a:p>
          <a:p>
            <a:endParaRPr lang="en-US" altLang="ko-KR" sz="1500" dirty="0">
              <a:solidFill>
                <a:schemeClr val="bg1"/>
              </a:solidFill>
              <a:latin typeface="NanumSquare Light" panose="020B0600000101010101" pitchFamily="50" charset="-127"/>
              <a:ea typeface="NanumSquare Light" panose="020B0600000101010101" pitchFamily="50" charset="-127"/>
              <a:cs typeface="Aharoni" panose="02010803020104030203" pitchFamily="2" charset="-79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Aharoni" panose="02010803020104030203" pitchFamily="2" charset="-79"/>
                <a:ea typeface="NanumSquare Light" panose="020B0600000101010101" pitchFamily="34" charset="-127"/>
                <a:cs typeface="Aharoni" panose="02010803020104030203" pitchFamily="2" charset="-79"/>
              </a:rPr>
              <a:t>BACK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모델 설계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유저 관리 기능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영화 검색</a:t>
            </a:r>
            <a:endParaRPr lang="en-US" altLang="ko-KR" sz="15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C907A-9F88-4F03-9448-E0B184FFBB39}"/>
              </a:ext>
            </a:extLst>
          </p:cNvPr>
          <p:cNvSpPr txBox="1"/>
          <p:nvPr/>
        </p:nvSpPr>
        <p:spPr>
          <a:xfrm>
            <a:off x="3342258" y="1207103"/>
            <a:ext cx="1338776" cy="430887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김혜인</a:t>
            </a:r>
            <a:endParaRPr lang="en-US" sz="2200" dirty="0">
              <a:solidFill>
                <a:schemeClr val="tx2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45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41E98FD8-349C-4AD0-B2A9-361F1D572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630462"/>
              </p:ext>
            </p:extLst>
          </p:nvPr>
        </p:nvGraphicFramePr>
        <p:xfrm>
          <a:off x="3326439" y="1310941"/>
          <a:ext cx="5539122" cy="4701965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769561">
                  <a:extLst>
                    <a:ext uri="{9D8B030D-6E8A-4147-A177-3AD203B41FA5}">
                      <a16:colId xmlns:a16="http://schemas.microsoft.com/office/drawing/2014/main" val="2023889951"/>
                    </a:ext>
                  </a:extLst>
                </a:gridCol>
                <a:gridCol w="2769561">
                  <a:extLst>
                    <a:ext uri="{9D8B030D-6E8A-4147-A177-3AD203B41FA5}">
                      <a16:colId xmlns:a16="http://schemas.microsoft.com/office/drawing/2014/main" val="323622441"/>
                    </a:ext>
                  </a:extLst>
                </a:gridCol>
              </a:tblGrid>
              <a:tr h="3422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Python</a:t>
                      </a:r>
                    </a:p>
                  </a:txBody>
                  <a:tcPr marL="6099" marR="6099" marT="6099" marB="0" anchor="ctr">
                    <a:lnL>
                      <a:noFill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3.8.7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645976"/>
                  </a:ext>
                </a:extLst>
              </a:tr>
              <a:tr h="46584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Django</a:t>
                      </a:r>
                    </a:p>
                  </a:txBody>
                  <a:tcPr marL="6099" marR="6099" marT="6099" marB="0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3.2.3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244993"/>
                  </a:ext>
                </a:extLst>
              </a:tr>
              <a:tr h="38094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Nodejs</a:t>
                      </a:r>
                    </a:p>
                  </a:txBody>
                  <a:tcPr marL="6099" marR="6099" marT="6099" marB="0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14.16.1</a:t>
                      </a: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4127"/>
                  </a:ext>
                </a:extLst>
              </a:tr>
              <a:tr h="46584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Vue CLI</a:t>
                      </a:r>
                    </a:p>
                  </a:txBody>
                  <a:tcPr marL="6099" marR="6099" marT="6099" marB="0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4.5.13</a:t>
                      </a: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75131"/>
                  </a:ext>
                </a:extLst>
              </a:tr>
              <a:tr h="342201">
                <a:tc>
                  <a:txBody>
                    <a:bodyPr/>
                    <a:lstStyle/>
                    <a:p>
                      <a:pPr marL="0" marR="0" lvl="0" indent="0" algn="ctr" defTabSz="182843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HTML5.0</a:t>
                      </a: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5462"/>
                  </a:ext>
                </a:extLst>
              </a:tr>
              <a:tr h="342201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CSS3.0</a:t>
                      </a:r>
                      <a:endParaRPr lang="ko-KR" altLang="en-US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485960"/>
                  </a:ext>
                </a:extLst>
              </a:tr>
              <a:tr h="3422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JavaScript</a:t>
                      </a:r>
                      <a:endParaRPr lang="en-US" altLang="ko-KR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34427"/>
                  </a:ext>
                </a:extLst>
              </a:tr>
              <a:tr h="62297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Bootstrap 5</a:t>
                      </a: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419586"/>
                  </a:ext>
                </a:extLst>
              </a:tr>
              <a:tr h="46584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Vue Bootstrap</a:t>
                      </a: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06982"/>
                  </a:ext>
                </a:extLst>
              </a:tr>
              <a:tr h="46584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Restframework</a:t>
                      </a:r>
                      <a:endParaRPr lang="en-US" altLang="ko-KR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80035"/>
                  </a:ext>
                </a:extLst>
              </a:tr>
              <a:tr h="46584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Sqlite3</a:t>
                      </a: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i="0" u="none" strike="noStrik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003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DF1F1F-0374-4681-90F9-A90B3CF3814D}"/>
              </a:ext>
            </a:extLst>
          </p:cNvPr>
          <p:cNvSpPr txBox="1"/>
          <p:nvPr/>
        </p:nvSpPr>
        <p:spPr>
          <a:xfrm>
            <a:off x="417510" y="281246"/>
            <a:ext cx="4611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개발환경 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C4EF3-A267-4A0D-98AA-A24023247DE9}"/>
              </a:ext>
            </a:extLst>
          </p:cNvPr>
          <p:cNvSpPr txBox="1"/>
          <p:nvPr/>
        </p:nvSpPr>
        <p:spPr>
          <a:xfrm>
            <a:off x="669869" y="850632"/>
            <a:ext cx="320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194025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B411174-F278-475B-873F-A4EBC3B1E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76101"/>
              </p:ext>
            </p:extLst>
          </p:nvPr>
        </p:nvGraphicFramePr>
        <p:xfrm>
          <a:off x="671236" y="1435407"/>
          <a:ext cx="11039807" cy="483617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45075">
                  <a:extLst>
                    <a:ext uri="{9D8B030D-6E8A-4147-A177-3AD203B41FA5}">
                      <a16:colId xmlns:a16="http://schemas.microsoft.com/office/drawing/2014/main" val="2272233905"/>
                    </a:ext>
                  </a:extLst>
                </a:gridCol>
                <a:gridCol w="2439279">
                  <a:extLst>
                    <a:ext uri="{9D8B030D-6E8A-4147-A177-3AD203B41FA5}">
                      <a16:colId xmlns:a16="http://schemas.microsoft.com/office/drawing/2014/main" val="4071048245"/>
                    </a:ext>
                  </a:extLst>
                </a:gridCol>
                <a:gridCol w="761717">
                  <a:extLst>
                    <a:ext uri="{9D8B030D-6E8A-4147-A177-3AD203B41FA5}">
                      <a16:colId xmlns:a16="http://schemas.microsoft.com/office/drawing/2014/main" val="2883310581"/>
                    </a:ext>
                  </a:extLst>
                </a:gridCol>
                <a:gridCol w="761717">
                  <a:extLst>
                    <a:ext uri="{9D8B030D-6E8A-4147-A177-3AD203B41FA5}">
                      <a16:colId xmlns:a16="http://schemas.microsoft.com/office/drawing/2014/main" val="4130340965"/>
                    </a:ext>
                  </a:extLst>
                </a:gridCol>
                <a:gridCol w="761717">
                  <a:extLst>
                    <a:ext uri="{9D8B030D-6E8A-4147-A177-3AD203B41FA5}">
                      <a16:colId xmlns:a16="http://schemas.microsoft.com/office/drawing/2014/main" val="1695158692"/>
                    </a:ext>
                  </a:extLst>
                </a:gridCol>
                <a:gridCol w="761717">
                  <a:extLst>
                    <a:ext uri="{9D8B030D-6E8A-4147-A177-3AD203B41FA5}">
                      <a16:colId xmlns:a16="http://schemas.microsoft.com/office/drawing/2014/main" val="1529891094"/>
                    </a:ext>
                  </a:extLst>
                </a:gridCol>
                <a:gridCol w="761717">
                  <a:extLst>
                    <a:ext uri="{9D8B030D-6E8A-4147-A177-3AD203B41FA5}">
                      <a16:colId xmlns:a16="http://schemas.microsoft.com/office/drawing/2014/main" val="772413133"/>
                    </a:ext>
                  </a:extLst>
                </a:gridCol>
                <a:gridCol w="761717">
                  <a:extLst>
                    <a:ext uri="{9D8B030D-6E8A-4147-A177-3AD203B41FA5}">
                      <a16:colId xmlns:a16="http://schemas.microsoft.com/office/drawing/2014/main" val="1671040478"/>
                    </a:ext>
                  </a:extLst>
                </a:gridCol>
                <a:gridCol w="761717">
                  <a:extLst>
                    <a:ext uri="{9D8B030D-6E8A-4147-A177-3AD203B41FA5}">
                      <a16:colId xmlns:a16="http://schemas.microsoft.com/office/drawing/2014/main" val="2424365415"/>
                    </a:ext>
                  </a:extLst>
                </a:gridCol>
                <a:gridCol w="761717">
                  <a:extLst>
                    <a:ext uri="{9D8B030D-6E8A-4147-A177-3AD203B41FA5}">
                      <a16:colId xmlns:a16="http://schemas.microsoft.com/office/drawing/2014/main" val="3852093844"/>
                    </a:ext>
                  </a:extLst>
                </a:gridCol>
                <a:gridCol w="761717">
                  <a:extLst>
                    <a:ext uri="{9D8B030D-6E8A-4147-A177-3AD203B41FA5}">
                      <a16:colId xmlns:a16="http://schemas.microsoft.com/office/drawing/2014/main" val="1643302422"/>
                    </a:ext>
                  </a:extLst>
                </a:gridCol>
              </a:tblGrid>
              <a:tr h="3693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구분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공정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주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주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672176"/>
                  </a:ext>
                </a:extLst>
              </a:tr>
              <a:tr h="328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20(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목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21(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금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22(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토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23(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일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24(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월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25(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화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26(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수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27(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목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28(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금</a:t>
                      </a:r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415620"/>
                  </a:ext>
                </a:extLst>
              </a:tr>
              <a:tr h="3174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프로젝트 기획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프로젝트 수행 계획 수립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001614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기능별 우선순위 설정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83281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발표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859710"/>
                  </a:ext>
                </a:extLst>
              </a:tr>
              <a:tr h="31749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프로젝트 수행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Django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모델 구축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572029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Vue project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30031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필수 데이터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(json)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생성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77013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Django,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Vue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Project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세팅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718460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8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38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필수 기능 구현</a:t>
                      </a:r>
                      <a:r>
                        <a:rPr lang="en-US" altLang="ko-KR" sz="138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(Django)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834465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필수 기능 구현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(Vue)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90489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추가 기능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highlight>
                          <a:srgbClr val="D0EAF8"/>
                        </a:highlight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6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6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6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06728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영상 작업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6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089110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사용자 편의를 위한 디버깅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6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6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327597"/>
                  </a:ext>
                </a:extLst>
              </a:tr>
              <a:tr h="328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layout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6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6731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D0F5CB-B743-4D0B-9642-0D0A8A8503C2}"/>
              </a:ext>
            </a:extLst>
          </p:cNvPr>
          <p:cNvSpPr txBox="1"/>
          <p:nvPr/>
        </p:nvSpPr>
        <p:spPr>
          <a:xfrm>
            <a:off x="669869" y="850632"/>
            <a:ext cx="320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개발 일정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78B0C-47A3-46FA-AA8B-B23280035E4D}"/>
              </a:ext>
            </a:extLst>
          </p:cNvPr>
          <p:cNvSpPr txBox="1"/>
          <p:nvPr/>
        </p:nvSpPr>
        <p:spPr>
          <a:xfrm>
            <a:off x="417509" y="281246"/>
            <a:ext cx="542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절차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A4DBB077-57C7-4410-8137-3F96E689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1E9CC31-2EA2-46CA-8391-80B819DB789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58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2D801D3-F69A-7345-AEBA-CE7CFDA37BDF}"/>
              </a:ext>
            </a:extLst>
          </p:cNvPr>
          <p:cNvSpPr txBox="1"/>
          <p:nvPr/>
        </p:nvSpPr>
        <p:spPr>
          <a:xfrm>
            <a:off x="669869" y="850632"/>
            <a:ext cx="320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목표 구현 사항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431280-FB12-DF41-9BF7-9E9A8BFE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09" y="281246"/>
            <a:ext cx="542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목표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942698"/>
              </p:ext>
            </p:extLst>
          </p:nvPr>
        </p:nvGraphicFramePr>
        <p:xfrm>
          <a:off x="702647" y="1445032"/>
          <a:ext cx="10578161" cy="4744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3945">
                  <a:extLst>
                    <a:ext uri="{9D8B030D-6E8A-4147-A177-3AD203B41FA5}">
                      <a16:colId xmlns:a16="http://schemas.microsoft.com/office/drawing/2014/main" val="1402639527"/>
                    </a:ext>
                  </a:extLst>
                </a:gridCol>
                <a:gridCol w="4292108">
                  <a:extLst>
                    <a:ext uri="{9D8B030D-6E8A-4147-A177-3AD203B41FA5}">
                      <a16:colId xmlns:a16="http://schemas.microsoft.com/office/drawing/2014/main" val="4226131986"/>
                    </a:ext>
                  </a:extLst>
                </a:gridCol>
                <a:gridCol w="4292108">
                  <a:extLst>
                    <a:ext uri="{9D8B030D-6E8A-4147-A177-3AD203B41FA5}">
                      <a16:colId xmlns:a16="http://schemas.microsoft.com/office/drawing/2014/main" val="3939992651"/>
                    </a:ext>
                  </a:extLst>
                </a:gridCol>
              </a:tblGrid>
              <a:tr h="267423"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개발 대상 업무</a:t>
                      </a:r>
                    </a:p>
                  </a:txBody>
                  <a:tcPr marL="100584" marR="100584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기능 설명</a:t>
                      </a:r>
                    </a:p>
                  </a:txBody>
                  <a:tcPr marL="100584" marR="100584" marT="0" marB="0" anchor="ctr"/>
                </a:tc>
                <a:extLst>
                  <a:ext uri="{0D108BD9-81ED-4DB2-BD59-A6C34878D82A}">
                    <a16:rowId xmlns:a16="http://schemas.microsoft.com/office/drawing/2014/main" val="779434949"/>
                  </a:ext>
                </a:extLst>
              </a:tr>
              <a:tr h="332051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대기능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중기능</a:t>
                      </a:r>
                      <a:endParaRPr lang="ko-KR" sz="1400" b="1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900718"/>
                  </a:ext>
                </a:extLst>
              </a:tr>
              <a:tr h="334279">
                <a:tc rowSpan="6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1. 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사용자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100584" marR="1005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사용자 정보 설정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사용자 정보 확인</a:t>
                      </a:r>
                      <a:r>
                        <a:rPr lang="en-US" altLang="ko-KR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수정 및 삭제 기능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778140250"/>
                  </a:ext>
                </a:extLst>
              </a:tr>
              <a:tr h="267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선호하는 장르 선택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선호하는 장르를 선택할 수 있음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413495109"/>
                  </a:ext>
                </a:extLst>
              </a:tr>
              <a:tr h="3342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사용자 간 </a:t>
                      </a:r>
                      <a:r>
                        <a:rPr lang="ko-KR" altLang="en-US" sz="1400" dirty="0" err="1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팔로우</a:t>
                      </a:r>
                      <a:r>
                        <a:rPr lang="en-US" altLang="ko-KR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/</a:t>
                      </a:r>
                      <a:r>
                        <a:rPr lang="ko-KR" altLang="en-US" sz="1400" dirty="0" err="1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팔로잉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다른 사용자와 팔로우를 맺고 정보를 확인할 수 있음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427887548"/>
                  </a:ext>
                </a:extLst>
              </a:tr>
              <a:tr h="334279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100584" marR="1005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플레이리스트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플레이리스트를 만들고 원하는 곳에 영화를 보관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91699626"/>
                  </a:ext>
                </a:extLst>
              </a:tr>
              <a:tr h="334279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100584" marR="1005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게시물</a:t>
                      </a:r>
                      <a:r>
                        <a:rPr lang="en-US" altLang="ko-KR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/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댓글 확인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사용자의 게시물과 댓글을 확인할 수 있음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999393742"/>
                  </a:ext>
                </a:extLst>
              </a:tr>
              <a:tr h="334279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100584" marR="1005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날씨 확인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오늘의 날씨를 확인할 수 있음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2038343492"/>
                  </a:ext>
                </a:extLst>
              </a:tr>
              <a:tr h="267423">
                <a:tc rowSpan="5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2. 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영화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100584" marR="1005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인기 및 </a:t>
                      </a:r>
                      <a:r>
                        <a:rPr lang="ko-KR" altLang="en-US" sz="1400" dirty="0" err="1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평점순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 영화</a:t>
                      </a:r>
                      <a:endParaRPr lang="ko-KR" alt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TMDB API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를 활용해 다양한 영화 목록 제공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632721197"/>
                  </a:ext>
                </a:extLst>
              </a:tr>
              <a:tr h="267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영화별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 상세 정보 및 리뷰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다른 사용자들의 </a:t>
                      </a:r>
                      <a:r>
                        <a:rPr lang="ko-KR" altLang="en-US" sz="1400" dirty="0" err="1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별점과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 리뷰를 확인할 수 있음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197013623"/>
                  </a:ext>
                </a:extLst>
              </a:tr>
              <a:tr h="267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영화 좋아요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영화에 </a:t>
                      </a:r>
                      <a:r>
                        <a:rPr lang="ko-KR" altLang="en-US" sz="1400" dirty="0" err="1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좋아요를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 눌러 내 정보에 보관할 수 있음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427323067"/>
                  </a:ext>
                </a:extLst>
              </a:tr>
              <a:tr h="267423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100584" marR="1005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선호하는 장르별 영화 추천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내 정보에서 저장한 장르에 따라 영화를 추천함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2181066306"/>
                  </a:ext>
                </a:extLst>
              </a:tr>
              <a:tr h="267423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100584" marR="1005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영화 검색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원하는 영화를 검색하여 상세 정보를 확인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124453530"/>
                  </a:ext>
                </a:extLst>
              </a:tr>
              <a:tr h="334279"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3. 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게시판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100584" marR="10058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게시판 및 댓글 기능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게시물과 댓글을 확인하고 작성</a:t>
                      </a:r>
                      <a:r>
                        <a:rPr lang="en-US" altLang="ko-KR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,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 수정 및 삭제할 수 있음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2590211593"/>
                  </a:ext>
                </a:extLst>
              </a:tr>
              <a:tr h="534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최근 </a:t>
                      </a:r>
                      <a:r>
                        <a:rPr lang="ko-KR" altLang="en-US" sz="1400" dirty="0" err="1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한줄평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최근에 올라온 </a:t>
                      </a:r>
                      <a:r>
                        <a:rPr lang="ko-KR" altLang="en-US" sz="1400" dirty="0" err="1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한줄평을</a:t>
                      </a:r>
                      <a:r>
                        <a:rPr lang="ko-KR" altLang="en-US" sz="1400" dirty="0">
                          <a:effectLst/>
                          <a:latin typeface="NanumBarunGothic" panose="020B0600000101010101" charset="-127"/>
                          <a:ea typeface="NanumBarunGothic" panose="020B0600000101010101" charset="-127"/>
                        </a:rPr>
                        <a:t> 확인할 수 있음</a:t>
                      </a:r>
                      <a:endParaRPr lang="ko-KR" sz="1400" dirty="0">
                        <a:effectLst/>
                        <a:latin typeface="NanumBarunGothic" panose="020B0600000101010101" charset="-127"/>
                        <a:ea typeface="NanumBarunGothic" panose="020B0600000101010101" charset="-127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00472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40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2D801D3-F69A-7345-AEBA-CE7CFDA37BDF}"/>
              </a:ext>
            </a:extLst>
          </p:cNvPr>
          <p:cNvSpPr txBox="1"/>
          <p:nvPr/>
        </p:nvSpPr>
        <p:spPr>
          <a:xfrm>
            <a:off x="669869" y="850632"/>
            <a:ext cx="356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목표 서비스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431280-FB12-DF41-9BF7-9E9A8BFE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09" y="281246"/>
            <a:ext cx="542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목표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016644"/>
              </p:ext>
            </p:extLst>
          </p:nvPr>
        </p:nvGraphicFramePr>
        <p:xfrm>
          <a:off x="1311863" y="1630858"/>
          <a:ext cx="7176937" cy="4451533"/>
        </p:xfrm>
        <a:graphic>
          <a:graphicData uri="http://schemas.openxmlformats.org/drawingml/2006/table">
            <a:tbl>
              <a:tblPr/>
              <a:tblGrid>
                <a:gridCol w="384956">
                  <a:extLst>
                    <a:ext uri="{9D8B030D-6E8A-4147-A177-3AD203B41FA5}">
                      <a16:colId xmlns:a16="http://schemas.microsoft.com/office/drawing/2014/main" val="2298377164"/>
                    </a:ext>
                  </a:extLst>
                </a:gridCol>
                <a:gridCol w="1859252">
                  <a:extLst>
                    <a:ext uri="{9D8B030D-6E8A-4147-A177-3AD203B41FA5}">
                      <a16:colId xmlns:a16="http://schemas.microsoft.com/office/drawing/2014/main" val="1112257578"/>
                    </a:ext>
                  </a:extLst>
                </a:gridCol>
                <a:gridCol w="392381">
                  <a:extLst>
                    <a:ext uri="{9D8B030D-6E8A-4147-A177-3AD203B41FA5}">
                      <a16:colId xmlns:a16="http://schemas.microsoft.com/office/drawing/2014/main" val="4014940097"/>
                    </a:ext>
                  </a:extLst>
                </a:gridCol>
                <a:gridCol w="2074426">
                  <a:extLst>
                    <a:ext uri="{9D8B030D-6E8A-4147-A177-3AD203B41FA5}">
                      <a16:colId xmlns:a16="http://schemas.microsoft.com/office/drawing/2014/main" val="1556296171"/>
                    </a:ext>
                  </a:extLst>
                </a:gridCol>
                <a:gridCol w="391496">
                  <a:extLst>
                    <a:ext uri="{9D8B030D-6E8A-4147-A177-3AD203B41FA5}">
                      <a16:colId xmlns:a16="http://schemas.microsoft.com/office/drawing/2014/main" val="1202658266"/>
                    </a:ext>
                  </a:extLst>
                </a:gridCol>
                <a:gridCol w="2074426">
                  <a:extLst>
                    <a:ext uri="{9D8B030D-6E8A-4147-A177-3AD203B41FA5}">
                      <a16:colId xmlns:a16="http://schemas.microsoft.com/office/drawing/2014/main" val="192027170"/>
                    </a:ext>
                  </a:extLst>
                </a:gridCol>
              </a:tblGrid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No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목표사항 명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No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목표사항 명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No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목표사항 명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325894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로그인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평점 등록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1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좋아요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46335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관리자 기능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평점 수정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삭제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상세 정보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342694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회원 가입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글 수정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삭제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19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선호 장르 선택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63032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회원 탈퇴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커뮤니티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선호 장르별 영화 추천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902500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회원 정보 수정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글 조회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생성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검색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32206"/>
                  </a:ext>
                </a:extLst>
              </a:tr>
              <a:tr h="7090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관리자 기능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1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오늘의 날씨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최근 </a:t>
                      </a:r>
                      <a:r>
                        <a:rPr lang="ko-KR" alt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한줄평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000594"/>
                  </a:ext>
                </a:extLst>
              </a:tr>
              <a:tr h="7090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인기 영화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팔로우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팔로잉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검색 기능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370579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71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추천 영화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16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71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플레이리스트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46112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373866" y="1234165"/>
            <a:ext cx="20608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solidFill>
                  <a:srgbClr val="FBB62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Calibri"/>
                <a:sym typeface="Calibri"/>
              </a:rPr>
              <a:t>필수 기능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FBB62B"/>
              </a:solidFill>
              <a:effectLst/>
              <a:uFillTx/>
              <a:latin typeface="나눔바른고딕OTF" panose="02020603020101020101" pitchFamily="18" charset="-127"/>
              <a:ea typeface="나눔바른고딕OTF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44158" y="1311107"/>
            <a:ext cx="233550" cy="233550"/>
          </a:xfrm>
          <a:prstGeom prst="ellipse">
            <a:avLst/>
          </a:prstGeom>
          <a:solidFill>
            <a:srgbClr val="FED24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3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49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2D801D3-F69A-7345-AEBA-CE7CFDA37BDF}"/>
              </a:ext>
            </a:extLst>
          </p:cNvPr>
          <p:cNvSpPr txBox="1"/>
          <p:nvPr/>
        </p:nvSpPr>
        <p:spPr>
          <a:xfrm>
            <a:off x="669869" y="850632"/>
            <a:ext cx="356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서비스 구현 상황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431280-FB12-DF41-9BF7-9E9A8BFE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09" y="281246"/>
            <a:ext cx="542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목표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312804"/>
              </p:ext>
            </p:extLst>
          </p:nvPr>
        </p:nvGraphicFramePr>
        <p:xfrm>
          <a:off x="1311863" y="1630858"/>
          <a:ext cx="7176937" cy="4451533"/>
        </p:xfrm>
        <a:graphic>
          <a:graphicData uri="http://schemas.openxmlformats.org/drawingml/2006/table">
            <a:tbl>
              <a:tblPr/>
              <a:tblGrid>
                <a:gridCol w="384956">
                  <a:extLst>
                    <a:ext uri="{9D8B030D-6E8A-4147-A177-3AD203B41FA5}">
                      <a16:colId xmlns:a16="http://schemas.microsoft.com/office/drawing/2014/main" val="2298377164"/>
                    </a:ext>
                  </a:extLst>
                </a:gridCol>
                <a:gridCol w="1859252">
                  <a:extLst>
                    <a:ext uri="{9D8B030D-6E8A-4147-A177-3AD203B41FA5}">
                      <a16:colId xmlns:a16="http://schemas.microsoft.com/office/drawing/2014/main" val="1112257578"/>
                    </a:ext>
                  </a:extLst>
                </a:gridCol>
                <a:gridCol w="392381">
                  <a:extLst>
                    <a:ext uri="{9D8B030D-6E8A-4147-A177-3AD203B41FA5}">
                      <a16:colId xmlns:a16="http://schemas.microsoft.com/office/drawing/2014/main" val="4014940097"/>
                    </a:ext>
                  </a:extLst>
                </a:gridCol>
                <a:gridCol w="2074426">
                  <a:extLst>
                    <a:ext uri="{9D8B030D-6E8A-4147-A177-3AD203B41FA5}">
                      <a16:colId xmlns:a16="http://schemas.microsoft.com/office/drawing/2014/main" val="1556296171"/>
                    </a:ext>
                  </a:extLst>
                </a:gridCol>
                <a:gridCol w="391496">
                  <a:extLst>
                    <a:ext uri="{9D8B030D-6E8A-4147-A177-3AD203B41FA5}">
                      <a16:colId xmlns:a16="http://schemas.microsoft.com/office/drawing/2014/main" val="1202658266"/>
                    </a:ext>
                  </a:extLst>
                </a:gridCol>
                <a:gridCol w="2074426">
                  <a:extLst>
                    <a:ext uri="{9D8B030D-6E8A-4147-A177-3AD203B41FA5}">
                      <a16:colId xmlns:a16="http://schemas.microsoft.com/office/drawing/2014/main" val="192027170"/>
                    </a:ext>
                  </a:extLst>
                </a:gridCol>
              </a:tblGrid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No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목표사항 명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No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목표사항 명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No</a:t>
                      </a:r>
                      <a:endParaRPr 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목표사항 명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325894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로그인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평점 등록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17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1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좋아요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46335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관리자 기능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평점 수정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삭제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18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상세 정보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342694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회원 가입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글 수정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삭제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19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선호 장르 선택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63032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회원 탈퇴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12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커뮤니티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선호 장르별 영화 추천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902500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회원 정보 수정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글 조회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생성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영화 검색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32206"/>
                  </a:ext>
                </a:extLst>
              </a:tr>
              <a:tr h="7090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관리자 기능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71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오늘의 날씨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최근 </a:t>
                      </a:r>
                      <a:r>
                        <a:rPr lang="ko-KR" alt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한줄평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000594"/>
                  </a:ext>
                </a:extLst>
              </a:tr>
              <a:tr h="7090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인기 영화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팔로우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팔로잉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검색 기능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370579"/>
                  </a:ext>
                </a:extLst>
              </a:tr>
              <a:tr h="43333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71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추천 영화</a:t>
                      </a: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solidFill>
                            <a:schemeClr val="tx2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16</a:t>
                      </a:r>
                      <a:endParaRPr lang="ko-KR" altLang="en-US" sz="1400" dirty="0">
                        <a:solidFill>
                          <a:schemeClr val="tx2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71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플레이리스트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30657" marR="30657" marT="22296" marB="222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marL="4645" marR="4645" marT="46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46112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C66A81-ED60-4187-8DC1-DBB7347EAFDD}"/>
              </a:ext>
            </a:extLst>
          </p:cNvPr>
          <p:cNvSpPr txBox="1"/>
          <p:nvPr/>
        </p:nvSpPr>
        <p:spPr>
          <a:xfrm>
            <a:off x="7373866" y="1234165"/>
            <a:ext cx="20608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solidFill>
                  <a:srgbClr val="FBB62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Calibri"/>
                <a:sym typeface="Calibri"/>
              </a:rPr>
              <a:t>필수 기능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FBB62B"/>
              </a:solidFill>
              <a:effectLst/>
              <a:uFillTx/>
              <a:latin typeface="나눔바른고딕OTF" panose="02020603020101020101" pitchFamily="18" charset="-127"/>
              <a:ea typeface="나눔바른고딕OTF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3EB5876-F0E4-4DC6-BEF5-27F363C70F83}"/>
              </a:ext>
            </a:extLst>
          </p:cNvPr>
          <p:cNvSpPr/>
          <p:nvPr/>
        </p:nvSpPr>
        <p:spPr>
          <a:xfrm>
            <a:off x="7144158" y="1311107"/>
            <a:ext cx="233550" cy="233550"/>
          </a:xfrm>
          <a:prstGeom prst="ellipse">
            <a:avLst/>
          </a:prstGeom>
          <a:solidFill>
            <a:srgbClr val="FED24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3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05F688-DABF-43CA-83CC-56CC2CDD578F}"/>
              </a:ext>
            </a:extLst>
          </p:cNvPr>
          <p:cNvSpPr/>
          <p:nvPr/>
        </p:nvSpPr>
        <p:spPr>
          <a:xfrm>
            <a:off x="7036918" y="1048677"/>
            <a:ext cx="416378" cy="2036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648D3-FAFB-432B-A80F-A8382A17AC24}"/>
              </a:ext>
            </a:extLst>
          </p:cNvPr>
          <p:cNvSpPr txBox="1"/>
          <p:nvPr/>
        </p:nvSpPr>
        <p:spPr>
          <a:xfrm>
            <a:off x="7536644" y="965826"/>
            <a:ext cx="558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Calibri"/>
                <a:sym typeface="Calibri"/>
              </a:rPr>
              <a:t>완료</a:t>
            </a:r>
            <a:endParaRPr kumimoji="0" lang="ko-KR" altLang="en-US" b="0" i="0" u="none" strike="noStrike" cap="none" spc="0" normalizeH="0" baseline="0" dirty="0">
              <a:solidFill>
                <a:schemeClr val="bg1"/>
              </a:solidFill>
              <a:effectLst/>
              <a:uFillTx/>
              <a:latin typeface="나눔바른고딕OTF" panose="02020603020101020101" pitchFamily="18" charset="-127"/>
              <a:ea typeface="나눔바른고딕OTF" panose="02020603020101020101" pitchFamily="18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96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A4E29B-BD2E-4628-A449-BFB9E54FBAD7}"/>
              </a:ext>
            </a:extLst>
          </p:cNvPr>
          <p:cNvSpPr txBox="1"/>
          <p:nvPr/>
        </p:nvSpPr>
        <p:spPr>
          <a:xfrm>
            <a:off x="669869" y="850632"/>
            <a:ext cx="356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추가 구현 상황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9E92F-4DDF-4C7E-A6F0-78D4B5212F98}"/>
              </a:ext>
            </a:extLst>
          </p:cNvPr>
          <p:cNvSpPr txBox="1"/>
          <p:nvPr/>
        </p:nvSpPr>
        <p:spPr>
          <a:xfrm>
            <a:off x="417509" y="281246"/>
            <a:ext cx="542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기능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B09375-3B24-4D89-BDFE-A207587D6352}"/>
              </a:ext>
            </a:extLst>
          </p:cNvPr>
          <p:cNvGrpSpPr/>
          <p:nvPr/>
        </p:nvGrpSpPr>
        <p:grpSpPr>
          <a:xfrm>
            <a:off x="232574" y="2820428"/>
            <a:ext cx="6845975" cy="3332065"/>
            <a:chOff x="3803170" y="3044377"/>
            <a:chExt cx="6845975" cy="33320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F1ADF3E-E40D-4407-A092-D3071F24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3170" y="3044377"/>
              <a:ext cx="6845975" cy="333206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F98743-A34F-464C-A3E5-0E2DFCDADE8F}"/>
                </a:ext>
              </a:extLst>
            </p:cNvPr>
            <p:cNvSpPr/>
            <p:nvPr/>
          </p:nvSpPr>
          <p:spPr>
            <a:xfrm>
              <a:off x="6810855" y="3305920"/>
              <a:ext cx="594305" cy="258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C4E0FD-EA2E-40F8-BCD5-A68296D72417}"/>
              </a:ext>
            </a:extLst>
          </p:cNvPr>
          <p:cNvGrpSpPr/>
          <p:nvPr/>
        </p:nvGrpSpPr>
        <p:grpSpPr>
          <a:xfrm>
            <a:off x="2852103" y="3805454"/>
            <a:ext cx="5442786" cy="2771300"/>
            <a:chOff x="374758" y="1939110"/>
            <a:chExt cx="5442786" cy="27713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30538D-F2E8-4DAA-BF1C-B7A304E1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58" y="1939110"/>
              <a:ext cx="5442786" cy="27713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3F3B65-4E4C-4CFA-947D-C682D01DA3C0}"/>
                </a:ext>
              </a:extLst>
            </p:cNvPr>
            <p:cNvSpPr/>
            <p:nvPr/>
          </p:nvSpPr>
          <p:spPr>
            <a:xfrm>
              <a:off x="4345968" y="2219218"/>
              <a:ext cx="739740" cy="4417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A76231A-9496-4B25-9766-AD4298CB2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474" y="0"/>
            <a:ext cx="4867920" cy="18000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A55C667-71A8-4B5D-9E24-C6598E0F3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465" y="908235"/>
            <a:ext cx="7378646" cy="14633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671376-3413-445B-832D-D078CFEF722D}"/>
              </a:ext>
            </a:extLst>
          </p:cNvPr>
          <p:cNvSpPr txBox="1"/>
          <p:nvPr/>
        </p:nvSpPr>
        <p:spPr>
          <a:xfrm>
            <a:off x="5683912" y="336709"/>
            <a:ext cx="164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ExtraBold" panose="020B0600000101010101"/>
              </a:rPr>
              <a:t>검색과 날씨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Light" panose="020B0600000101010101" pitchFamily="34" charset="-127"/>
              <a:ea typeface="NanumSquare ExtraBold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A510B-DBE2-4E93-B112-1C0F5D22DD0D}"/>
              </a:ext>
            </a:extLst>
          </p:cNvPr>
          <p:cNvSpPr txBox="1"/>
          <p:nvPr/>
        </p:nvSpPr>
        <p:spPr>
          <a:xfrm>
            <a:off x="7325474" y="3112886"/>
            <a:ext cx="164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Light" panose="020B0600000101010101" pitchFamily="34" charset="-127"/>
                <a:ea typeface="NanumSquare ExtraBold" panose="020B0600000101010101"/>
              </a:rPr>
              <a:t>관리자 기능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bg1"/>
              </a:solidFill>
              <a:latin typeface="NanumSquare Light" panose="020B0600000101010101" pitchFamily="34" charset="-127"/>
              <a:ea typeface="NanumSquare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3872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37EA515-BD31-4B42-AC40-78ED1D18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1E9CC31-2EA2-46CA-8391-80B819DB789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CF439F5D-122F-4126-8400-BDEF49C7C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6839" y="2938109"/>
            <a:ext cx="6718320" cy="611502"/>
          </a:xfrm>
        </p:spPr>
        <p:txBody>
          <a:bodyPr>
            <a:normAutofit fontScale="90000"/>
          </a:bodyPr>
          <a:lstStyle/>
          <a:p>
            <a:r>
              <a:rPr lang="ko-KR" altLang="en-US" sz="6600" dirty="0">
                <a:solidFill>
                  <a:schemeClr val="bg1"/>
                </a:solidFill>
              </a:rPr>
              <a:t>프로젝트 영상</a:t>
            </a:r>
          </a:p>
        </p:txBody>
      </p:sp>
    </p:spTree>
    <p:extLst>
      <p:ext uri="{BB962C8B-B14F-4D97-AF65-F5344CB8AC3E}">
        <p14:creationId xmlns:p14="http://schemas.microsoft.com/office/powerpoint/2010/main" val="192594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658</Words>
  <Application>Microsoft Office PowerPoint</Application>
  <PresentationFormat>와이드스크린</PresentationFormat>
  <Paragraphs>310</Paragraphs>
  <Slides>11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NanumBarunGothic</vt:lpstr>
      <vt:lpstr>NanumSquare</vt:lpstr>
      <vt:lpstr>NanumSquare ExtraBold</vt:lpstr>
      <vt:lpstr>NanumSquare Light</vt:lpstr>
      <vt:lpstr>나눔바른고딕</vt:lpstr>
      <vt:lpstr>나눔바른고딕OTF</vt:lpstr>
      <vt:lpstr>맑은 고딕</vt:lpstr>
      <vt:lpstr>Aharoni</vt:lpstr>
      <vt:lpstr>Arial</vt:lpstr>
      <vt:lpstr>Calibri</vt:lpstr>
      <vt:lpstr>Calibri Light</vt:lpstr>
      <vt:lpstr>Office Theme</vt:lpstr>
      <vt:lpstr>Movie Space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영상</vt:lpstr>
      <vt:lpstr>PowerPoint 프레젠테이션</vt:lpstr>
      <vt:lpstr>감 사 합 니 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hoon ahn</dc:creator>
  <cp:lastModifiedBy>우중</cp:lastModifiedBy>
  <cp:revision>178</cp:revision>
  <dcterms:created xsi:type="dcterms:W3CDTF">2021-05-27T06:56:03Z</dcterms:created>
  <dcterms:modified xsi:type="dcterms:W3CDTF">2021-05-28T02:23:21Z</dcterms:modified>
</cp:coreProperties>
</file>